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6256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548"/>
    <a:srgbClr val="A3F1FE"/>
    <a:srgbClr val="4E5C89"/>
    <a:srgbClr val="FAE7FB"/>
    <a:srgbClr val="499781"/>
    <a:srgbClr val="B6EBFD"/>
    <a:srgbClr val="393641"/>
    <a:srgbClr val="3B4D7D"/>
    <a:srgbClr val="161C36"/>
    <a:srgbClr val="202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13BB-5D0D-476F-85D1-713F0553645F}" type="datetimeFigureOut">
              <a:rPr lang="es-CL" smtClean="0"/>
              <a:t>05-04-2023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C0C-3E9A-40DE-8645-CDA5807D18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719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13BB-5D0D-476F-85D1-713F0553645F}" type="datetimeFigureOut">
              <a:rPr lang="es-CL" smtClean="0"/>
              <a:t>05-04-2023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C0C-3E9A-40DE-8645-CDA5807D18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111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13BB-5D0D-476F-85D1-713F0553645F}" type="datetimeFigureOut">
              <a:rPr lang="es-CL" smtClean="0"/>
              <a:t>05-04-2023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C0C-3E9A-40DE-8645-CDA5807D18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97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13BB-5D0D-476F-85D1-713F0553645F}" type="datetimeFigureOut">
              <a:rPr lang="es-CL" smtClean="0"/>
              <a:t>05-04-2023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C0C-3E9A-40DE-8645-CDA5807D18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33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13BB-5D0D-476F-85D1-713F0553645F}" type="datetimeFigureOut">
              <a:rPr lang="es-CL" smtClean="0"/>
              <a:t>05-04-2023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C0C-3E9A-40DE-8645-CDA5807D18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68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13BB-5D0D-476F-85D1-713F0553645F}" type="datetimeFigureOut">
              <a:rPr lang="es-CL" smtClean="0"/>
              <a:t>05-04-2023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C0C-3E9A-40DE-8645-CDA5807D18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929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13BB-5D0D-476F-85D1-713F0553645F}" type="datetimeFigureOut">
              <a:rPr lang="es-CL" smtClean="0"/>
              <a:t>05-04-2023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C0C-3E9A-40DE-8645-CDA5807D18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697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13BB-5D0D-476F-85D1-713F0553645F}" type="datetimeFigureOut">
              <a:rPr lang="es-CL" smtClean="0"/>
              <a:t>05-04-2023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C0C-3E9A-40DE-8645-CDA5807D18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241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13BB-5D0D-476F-85D1-713F0553645F}" type="datetimeFigureOut">
              <a:rPr lang="es-CL" smtClean="0"/>
              <a:t>05-04-2023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C0C-3E9A-40DE-8645-CDA5807D18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120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13BB-5D0D-476F-85D1-713F0553645F}" type="datetimeFigureOut">
              <a:rPr lang="es-CL" smtClean="0"/>
              <a:t>05-04-2023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C0C-3E9A-40DE-8645-CDA5807D18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55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13BB-5D0D-476F-85D1-713F0553645F}" type="datetimeFigureOut">
              <a:rPr lang="es-CL" smtClean="0"/>
              <a:t>05-04-2023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FC0C-3E9A-40DE-8645-CDA5807D18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925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A13BB-5D0D-476F-85D1-713F0553645F}" type="datetimeFigureOut">
              <a:rPr lang="es-CL" smtClean="0"/>
              <a:t>05-04-2023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FC0C-3E9A-40DE-8645-CDA5807D18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559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>
            <a:extLst>
              <a:ext uri="{FF2B5EF4-FFF2-40B4-BE49-F238E27FC236}">
                <a16:creationId xmlns:a16="http://schemas.microsoft.com/office/drawing/2014/main" id="{8356DB7C-DD33-43CA-91EF-385FA3164AB0}"/>
              </a:ext>
            </a:extLst>
          </p:cNvPr>
          <p:cNvSpPr/>
          <p:nvPr/>
        </p:nvSpPr>
        <p:spPr>
          <a:xfrm>
            <a:off x="8584874" y="7988428"/>
            <a:ext cx="3201791" cy="3517270"/>
          </a:xfrm>
          <a:prstGeom prst="ellipse">
            <a:avLst/>
          </a:prstGeom>
          <a:solidFill>
            <a:srgbClr val="FBD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7090961-1F38-4F9D-B71B-AFFD1DCA03C2}"/>
              </a:ext>
            </a:extLst>
          </p:cNvPr>
          <p:cNvSpPr/>
          <p:nvPr/>
        </p:nvSpPr>
        <p:spPr>
          <a:xfrm>
            <a:off x="4076822" y="5739310"/>
            <a:ext cx="3978468" cy="5254518"/>
          </a:xfrm>
          <a:prstGeom prst="rect">
            <a:avLst/>
          </a:prstGeom>
          <a:solidFill>
            <a:srgbClr val="FB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5617EF9-4F08-4669-9F66-A739181F9B43}"/>
              </a:ext>
            </a:extLst>
          </p:cNvPr>
          <p:cNvSpPr/>
          <p:nvPr/>
        </p:nvSpPr>
        <p:spPr>
          <a:xfrm>
            <a:off x="0" y="7530489"/>
            <a:ext cx="4132297" cy="3698404"/>
          </a:xfrm>
          <a:prstGeom prst="rect">
            <a:avLst/>
          </a:prstGeom>
          <a:solidFill>
            <a:srgbClr val="BBD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D2A9FFB-C812-4C66-84B6-045CFC954515}"/>
              </a:ext>
            </a:extLst>
          </p:cNvPr>
          <p:cNvSpPr/>
          <p:nvPr/>
        </p:nvSpPr>
        <p:spPr>
          <a:xfrm>
            <a:off x="12446778" y="2364378"/>
            <a:ext cx="3433864" cy="3941172"/>
          </a:xfrm>
          <a:prstGeom prst="rect">
            <a:avLst/>
          </a:prstGeom>
          <a:solidFill>
            <a:srgbClr val="FAE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8BE5321-A4E9-4603-8932-CE24D0F7E727}"/>
              </a:ext>
            </a:extLst>
          </p:cNvPr>
          <p:cNvSpPr/>
          <p:nvPr/>
        </p:nvSpPr>
        <p:spPr>
          <a:xfrm>
            <a:off x="8414829" y="2955685"/>
            <a:ext cx="3510976" cy="3033902"/>
          </a:xfrm>
          <a:prstGeom prst="rect">
            <a:avLst/>
          </a:prstGeom>
          <a:solidFill>
            <a:srgbClr val="FBD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14AF501-DCA3-4795-8892-6827530183BC}"/>
              </a:ext>
            </a:extLst>
          </p:cNvPr>
          <p:cNvSpPr/>
          <p:nvPr/>
        </p:nvSpPr>
        <p:spPr>
          <a:xfrm>
            <a:off x="4330197" y="2655220"/>
            <a:ext cx="3510976" cy="3184386"/>
          </a:xfrm>
          <a:prstGeom prst="rect">
            <a:avLst/>
          </a:prstGeom>
          <a:solidFill>
            <a:srgbClr val="FB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9C3A2C-9F83-43FD-8E04-2D90023D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340" y="2077360"/>
            <a:ext cx="2899619" cy="3654811"/>
          </a:xfrm>
        </p:spPr>
        <p:txBody>
          <a:bodyPr>
            <a:normAutofit fontScale="90000"/>
          </a:bodyPr>
          <a:lstStyle/>
          <a:p>
            <a:pPr lvl="0" algn="ctr"/>
            <a:br>
              <a:rPr lang="es-CL" sz="4400" b="1" dirty="0">
                <a:latin typeface="Papyrus" panose="03070502060502030205" pitchFamily="66" charset="0"/>
              </a:rPr>
            </a:br>
            <a:br>
              <a:rPr lang="es-CL" sz="3600" dirty="0">
                <a:solidFill>
                  <a:srgbClr val="A87548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</a:br>
            <a:r>
              <a:rPr lang="es-CL" sz="3600" dirty="0">
                <a:solidFill>
                  <a:srgbClr val="A87548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“</a:t>
            </a:r>
            <a:r>
              <a:rPr lang="es-CL" sz="4000" b="1" dirty="0">
                <a:solidFill>
                  <a:srgbClr val="A87548"/>
                </a:solidFill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Evitar comida chatarra y bebidas gaseosas”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C8DDFF-1125-4ADE-A9D2-EED7721F5097}"/>
              </a:ext>
            </a:extLst>
          </p:cNvPr>
          <p:cNvSpPr txBox="1"/>
          <p:nvPr/>
        </p:nvSpPr>
        <p:spPr>
          <a:xfrm>
            <a:off x="481755" y="1028980"/>
            <a:ext cx="3433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CA781-46C6-40DF-BE01-A1B622FA64B9}"/>
              </a:ext>
            </a:extLst>
          </p:cNvPr>
          <p:cNvSpPr txBox="1"/>
          <p:nvPr/>
        </p:nvSpPr>
        <p:spPr>
          <a:xfrm>
            <a:off x="3835326" y="1699281"/>
            <a:ext cx="450932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CL" sz="2800" b="1" dirty="0">
              <a:solidFill>
                <a:srgbClr val="7030A0"/>
              </a:solidFill>
              <a:latin typeface="Papyrus" panose="03070502060502030205" pitchFamily="66" charset="0"/>
            </a:endParaRPr>
          </a:p>
          <a:p>
            <a:pPr algn="ctr"/>
            <a:r>
              <a:rPr lang="es-CL" sz="2400" b="1" dirty="0">
                <a:solidFill>
                  <a:srgbClr val="A87548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ÍTEM CARBOHIDRATOS</a:t>
            </a:r>
          </a:p>
          <a:p>
            <a:pPr algn="ctr"/>
            <a:endParaRPr lang="es-CL" sz="2400" dirty="0">
              <a:solidFill>
                <a:sysClr val="windowText" lastClr="000000"/>
              </a:solidFill>
              <a:latin typeface="Papyrus" panose="03070502060502030205" pitchFamily="66" charset="0"/>
            </a:endParaRPr>
          </a:p>
          <a:p>
            <a:pPr algn="ctr"/>
            <a:endParaRPr lang="es-CL" sz="2400" dirty="0">
              <a:solidFill>
                <a:sysClr val="windowText" lastClr="000000"/>
              </a:solidFill>
              <a:latin typeface="Papyrus" panose="03070502060502030205" pitchFamily="66" charset="0"/>
            </a:endParaRPr>
          </a:p>
          <a:p>
            <a:pPr algn="ctr"/>
            <a:r>
              <a:rPr lang="es-CL" sz="2400" dirty="0">
                <a:solidFill>
                  <a:sysClr val="windowText" lastClr="000000"/>
                </a:solidFill>
                <a:latin typeface="Bahnschrift SemiBold SemiConden" panose="020B0502040204020203" pitchFamily="34" charset="0"/>
                <a:cs typeface="Dubai Medium" panose="020B0603030403030204" pitchFamily="34" charset="-78"/>
              </a:rPr>
              <a:t>sándwich/mitad de una fajita/queque casero/</a:t>
            </a:r>
          </a:p>
          <a:p>
            <a:pPr algn="ctr"/>
            <a:r>
              <a:rPr lang="es-CL" sz="2400" dirty="0">
                <a:solidFill>
                  <a:sysClr val="windowText" lastClr="000000"/>
                </a:solidFill>
                <a:latin typeface="Bahnschrift SemiBold SemiConden" panose="020B0502040204020203" pitchFamily="34" charset="0"/>
                <a:cs typeface="Dubai Medium" panose="020B0603030403030204" pitchFamily="34" charset="-78"/>
              </a:rPr>
              <a:t>barra de cereal</a:t>
            </a:r>
            <a:endParaRPr lang="es-CL" sz="3600" dirty="0">
              <a:solidFill>
                <a:sysClr val="windowText" lastClr="000000"/>
              </a:solidFill>
              <a:latin typeface="Bahnschrift SemiBold SemiConden" panose="020B0502040204020203" pitchFamily="34" charset="0"/>
              <a:cs typeface="Dubai Medium" panose="020B0603030403030204" pitchFamily="34" charset="-7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429861-71AE-4055-861F-4FA7B99F4572}"/>
              </a:ext>
            </a:extLst>
          </p:cNvPr>
          <p:cNvSpPr txBox="1"/>
          <p:nvPr/>
        </p:nvSpPr>
        <p:spPr>
          <a:xfrm>
            <a:off x="8446321" y="2160706"/>
            <a:ext cx="34338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L" sz="2400" b="1" dirty="0">
                <a:solidFill>
                  <a:srgbClr val="A87548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ÍTEM NATURAL</a:t>
            </a:r>
          </a:p>
          <a:p>
            <a:pPr lvl="0" algn="ctr"/>
            <a:endParaRPr lang="es-CL" sz="2400" b="1" dirty="0">
              <a:solidFill>
                <a:srgbClr val="A87548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lvl="0" algn="ctr"/>
            <a:endParaRPr lang="es-CL" sz="1600" b="1" dirty="0">
              <a:latin typeface="Papyrus" panose="03070502060502030205" pitchFamily="66" charset="0"/>
            </a:endParaRPr>
          </a:p>
          <a:p>
            <a:pPr lvl="0" algn="ctr"/>
            <a:r>
              <a:rPr lang="es-CL" sz="2400" dirty="0">
                <a:solidFill>
                  <a:sysClr val="windowText" lastClr="000000"/>
                </a:solidFill>
                <a:latin typeface="Bahnschrift SemiBold SemiConden" panose="020B0502040204020203" pitchFamily="34" charset="0"/>
                <a:cs typeface="Dubai Medium" panose="020B0603030403030204" pitchFamily="34" charset="-78"/>
              </a:rPr>
              <a:t>Fruta pequeña/verdura tipo snack</a:t>
            </a:r>
            <a:r>
              <a:rPr lang="es-CL" sz="2400" dirty="0">
                <a:latin typeface="Bahnschrift SemiBold SemiConden" panose="020B0502040204020203" pitchFamily="34" charset="0"/>
                <a:cs typeface="Dubai Medium" panose="020B0603030403030204" pitchFamily="34" charset="-78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3C38CB-E17F-40F4-96F5-383A2042B519}"/>
              </a:ext>
            </a:extLst>
          </p:cNvPr>
          <p:cNvSpPr/>
          <p:nvPr/>
        </p:nvSpPr>
        <p:spPr>
          <a:xfrm>
            <a:off x="760514" y="397803"/>
            <a:ext cx="14163472" cy="972765"/>
          </a:xfrm>
          <a:prstGeom prst="rect">
            <a:avLst/>
          </a:prstGeom>
          <a:solidFill>
            <a:srgbClr val="BD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>
                <a:latin typeface="Papyrus" panose="03070502060502030205" pitchFamily="66" charset="0"/>
              </a:rPr>
              <a:t>Colación liviana y saludable</a:t>
            </a:r>
            <a:endParaRPr lang="es-CL" dirty="0">
              <a:latin typeface="Papyrus" panose="03070502060502030205" pitchFamily="66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86D134-AB44-41F9-B2EA-5B4E71C8AAF1}"/>
              </a:ext>
            </a:extLst>
          </p:cNvPr>
          <p:cNvSpPr/>
          <p:nvPr/>
        </p:nvSpPr>
        <p:spPr>
          <a:xfrm>
            <a:off x="318389" y="2052789"/>
            <a:ext cx="3319099" cy="2167287"/>
          </a:xfrm>
          <a:prstGeom prst="rect">
            <a:avLst/>
          </a:prstGeom>
          <a:solidFill>
            <a:srgbClr val="BBD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2400" b="1" dirty="0">
                <a:solidFill>
                  <a:srgbClr val="A87548"/>
                </a:solidFill>
                <a:latin typeface="Dubai Medium" panose="020B0604020202020204" pitchFamily="34" charset="-78"/>
                <a:cs typeface="Dubai Medium" panose="020B0604020202020204" pitchFamily="34" charset="-78"/>
              </a:rPr>
              <a:t>ITEM LÍQUIDOS</a:t>
            </a:r>
          </a:p>
          <a:p>
            <a:pPr lvl="0" algn="ctr"/>
            <a:endParaRPr lang="es-CL" sz="3600" b="1" dirty="0">
              <a:solidFill>
                <a:srgbClr val="7030A0"/>
              </a:solidFill>
              <a:latin typeface="Papyrus" panose="03070502060502030205" pitchFamily="66" charset="0"/>
            </a:endParaRPr>
          </a:p>
          <a:p>
            <a:pPr lvl="0" algn="ctr"/>
            <a:r>
              <a:rPr lang="es-CL" sz="3600" b="1" dirty="0">
                <a:solidFill>
                  <a:srgbClr val="7030A0"/>
                </a:solidFill>
                <a:latin typeface="Papyrus" panose="03070502060502030205" pitchFamily="66" charset="0"/>
              </a:rPr>
              <a:t> </a:t>
            </a:r>
            <a:r>
              <a:rPr lang="es-CL" sz="2400" dirty="0">
                <a:solidFill>
                  <a:sysClr val="windowText" lastClr="000000"/>
                </a:solidFill>
                <a:latin typeface="Bahnschrift SemiBold SemiConden" panose="020B0502040204020203" pitchFamily="34" charset="0"/>
                <a:cs typeface="Dubai Medium" panose="020B0603030403030204" pitchFamily="34" charset="-78"/>
              </a:rPr>
              <a:t>jugo/agua con sabor/leche</a:t>
            </a:r>
            <a:endParaRPr lang="es-CL" dirty="0">
              <a:solidFill>
                <a:sysClr val="windowText" lastClr="000000"/>
              </a:solidFill>
              <a:latin typeface="Bahnschrift SemiBold SemiConden" panose="020B0502040204020203" pitchFamily="34" charset="0"/>
              <a:cs typeface="Dubai Medium" panose="020B0603030403030204" pitchFamily="34" charset="-78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A1343F6-4F33-4CCA-8FD2-09AE41D288BE}"/>
              </a:ext>
            </a:extLst>
          </p:cNvPr>
          <p:cNvSpPr/>
          <p:nvPr/>
        </p:nvSpPr>
        <p:spPr>
          <a:xfrm>
            <a:off x="554929" y="4515956"/>
            <a:ext cx="3595066" cy="3184386"/>
          </a:xfrm>
          <a:prstGeom prst="rect">
            <a:avLst/>
          </a:prstGeom>
          <a:solidFill>
            <a:srgbClr val="BBD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9DC814-0A73-4F63-B320-4E2872E15A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8202" r="96930">
                        <a14:foregroundMark x1="86404" y1="29139" x2="86404" y2="29139"/>
                        <a14:foregroundMark x1="90789" y1="72848" x2="90789" y2="72848"/>
                        <a14:foregroundMark x1="94298" y1="35762" x2="92982" y2="68874"/>
                        <a14:foregroundMark x1="93860" y1="58278" x2="91228" y2="86093"/>
                        <a14:foregroundMark x1="89912" y1="82119" x2="92982" y2="82119"/>
                        <a14:foregroundMark x1="79825" y1="71523" x2="75877" y2="87417"/>
                        <a14:foregroundMark x1="88158" y1="59603" x2="93860" y2="88742"/>
                        <a14:foregroundMark x1="92105" y1="70199" x2="93421" y2="49007"/>
                        <a14:foregroundMark x1="93421" y1="49007" x2="94298" y2="84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04"/>
          <a:stretch/>
        </p:blipFill>
        <p:spPr>
          <a:xfrm>
            <a:off x="325966" y="4715441"/>
            <a:ext cx="1276956" cy="14384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8827317-058C-4415-BF22-DCDD6CFDB2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040" l="1754" r="24342">
                        <a14:foregroundMark x1="4386" y1="25166" x2="7895" y2="62252"/>
                        <a14:foregroundMark x1="5263" y1="51656" x2="5263" y2="87417"/>
                        <a14:foregroundMark x1="10965" y1="21192" x2="10965" y2="21192"/>
                        <a14:foregroundMark x1="18421" y1="11921" x2="18421" y2="11921"/>
                        <a14:foregroundMark x1="16228" y1="6623" x2="17544" y2="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" r="76444"/>
          <a:stretch/>
        </p:blipFill>
        <p:spPr>
          <a:xfrm>
            <a:off x="2180772" y="4745832"/>
            <a:ext cx="1004210" cy="143847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FD24FDA-E137-4E8B-A8D0-0D8818658781}"/>
              </a:ext>
            </a:extLst>
          </p:cNvPr>
          <p:cNvSpPr txBox="1"/>
          <p:nvPr/>
        </p:nvSpPr>
        <p:spPr>
          <a:xfrm>
            <a:off x="4132297" y="1214171"/>
            <a:ext cx="831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Se sugiere que la colación contenga los siguientes ítems.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B11474E-2C4E-4F26-A5C5-83108CE95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6263" y1="30675" x2="30303" y2="74233"/>
                        <a14:foregroundMark x1="30303" y1="66871" x2="24242" y2="88957"/>
                        <a14:foregroundMark x1="30303" y1="33129" x2="26263" y2="19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9" y="6229066"/>
            <a:ext cx="943107" cy="155279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D4BBD92-A686-4BD9-8943-E6B57D02F0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367">
                        <a14:foregroundMark x1="56735" y1="19061" x2="49388" y2="98066"/>
                        <a14:foregroundMark x1="42041" y1="95304" x2="49388" y2="23481"/>
                        <a14:foregroundMark x1="45306" y1="23481" x2="47755" y2="89227"/>
                        <a14:foregroundMark x1="48571" y1="3039" x2="49388" y2="19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0" y="6502355"/>
            <a:ext cx="1303385" cy="1925817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0A35D7B9-C39B-429B-8797-41986C69DABE}"/>
              </a:ext>
            </a:extLst>
          </p:cNvPr>
          <p:cNvSpPr/>
          <p:nvPr/>
        </p:nvSpPr>
        <p:spPr>
          <a:xfrm>
            <a:off x="10826205" y="6305551"/>
            <a:ext cx="1303385" cy="2075522"/>
          </a:xfrm>
          <a:prstGeom prst="ellipse">
            <a:avLst/>
          </a:prstGeom>
          <a:solidFill>
            <a:srgbClr val="FBD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13 snacks sanos y caseros para toda la semana (inclúyelos en tu batch  cooking)">
            <a:extLst>
              <a:ext uri="{FF2B5EF4-FFF2-40B4-BE49-F238E27FC236}">
                <a16:creationId xmlns:a16="http://schemas.microsoft.com/office/drawing/2014/main" id="{C5C2FDE9-4E27-4ADF-AE82-BC094C526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518" y="4512448"/>
            <a:ext cx="2030687" cy="1353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3F92433-1F42-400C-8DD2-30A36185C8F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7152"/>
          <a:stretch/>
        </p:blipFill>
        <p:spPr>
          <a:xfrm rot="19061797">
            <a:off x="9338011" y="6109789"/>
            <a:ext cx="1664611" cy="1865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81F4B6A-B196-47AB-8B3C-4671F502E4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353993">
            <a:off x="4519028" y="5057545"/>
            <a:ext cx="2113556" cy="1189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017208B-DD8C-4565-A94D-2A68E6C424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1751" y="6516537"/>
            <a:ext cx="1412440" cy="105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D7157F5-4C09-4205-824D-501A0A24F3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20586" y="7445703"/>
            <a:ext cx="1870740" cy="1870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F9145A46-C35A-44C9-9E63-27CB9D45B772}"/>
              </a:ext>
            </a:extLst>
          </p:cNvPr>
          <p:cNvSpPr/>
          <p:nvPr/>
        </p:nvSpPr>
        <p:spPr>
          <a:xfrm>
            <a:off x="0" y="10775583"/>
            <a:ext cx="16256000" cy="1416417"/>
          </a:xfrm>
          <a:prstGeom prst="rect">
            <a:avLst/>
          </a:prstGeom>
          <a:solidFill>
            <a:srgbClr val="A87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A661DD-6D39-45B5-B0F9-E7E19E21A5D3}"/>
              </a:ext>
            </a:extLst>
          </p:cNvPr>
          <p:cNvSpPr txBox="1"/>
          <p:nvPr/>
        </p:nvSpPr>
        <p:spPr>
          <a:xfrm>
            <a:off x="1587504" y="11209422"/>
            <a:ext cx="1391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“Los  buenos  hábitos  alimentarios  garantizan  tu  bienestar  hoy  y  mañana”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32DCD37-56D7-021A-8AD3-5DFD6FD0564F}"/>
              </a:ext>
            </a:extLst>
          </p:cNvPr>
          <p:cNvSpPr/>
          <p:nvPr/>
        </p:nvSpPr>
        <p:spPr>
          <a:xfrm>
            <a:off x="0" y="-19688"/>
            <a:ext cx="16256000" cy="19068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/>
              <a:t>Colación Liviana y saludable</a:t>
            </a:r>
          </a:p>
          <a:p>
            <a:pPr algn="ctr"/>
            <a:r>
              <a:rPr lang="es-CL" sz="2800" b="1" dirty="0"/>
              <a:t>Se sugiere que considere un elemento de cada ítem</a:t>
            </a:r>
          </a:p>
        </p:txBody>
      </p:sp>
      <p:pic>
        <p:nvPicPr>
          <p:cNvPr id="16" name="image1.png">
            <a:extLst>
              <a:ext uri="{FF2B5EF4-FFF2-40B4-BE49-F238E27FC236}">
                <a16:creationId xmlns:a16="http://schemas.microsoft.com/office/drawing/2014/main" id="{DE33ED5B-482D-DFD1-9EB9-6FB15D02A5DC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2" y="148069"/>
            <a:ext cx="1640736" cy="1567838"/>
          </a:xfrm>
          <a:prstGeom prst="rect">
            <a:avLst/>
          </a:prstGeom>
        </p:spPr>
      </p:pic>
      <p:sp>
        <p:nvSpPr>
          <p:cNvPr id="26" name="Elipse 25">
            <a:extLst>
              <a:ext uri="{FF2B5EF4-FFF2-40B4-BE49-F238E27FC236}">
                <a16:creationId xmlns:a16="http://schemas.microsoft.com/office/drawing/2014/main" id="{5E3CF199-4E3D-B40C-FAEC-120F0F01A18E}"/>
              </a:ext>
            </a:extLst>
          </p:cNvPr>
          <p:cNvSpPr/>
          <p:nvPr/>
        </p:nvSpPr>
        <p:spPr>
          <a:xfrm>
            <a:off x="8101937" y="6516537"/>
            <a:ext cx="1273419" cy="21269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8" name="Picture 4" descr="MANZANA - FRUTA FRESCA - FRUTAS Y VEGETALES - Alimentos">
            <a:extLst>
              <a:ext uri="{FF2B5EF4-FFF2-40B4-BE49-F238E27FC236}">
                <a16:creationId xmlns:a16="http://schemas.microsoft.com/office/drawing/2014/main" id="{8DCFD633-03F3-6D4F-689C-7C61FD314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361" y="8131140"/>
            <a:ext cx="1026133" cy="97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21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E861DE8-ED5A-4753-BE1E-C1C3F9E36AA6}"/>
              </a:ext>
            </a:extLst>
          </p:cNvPr>
          <p:cNvSpPr txBox="1"/>
          <p:nvPr/>
        </p:nvSpPr>
        <p:spPr>
          <a:xfrm>
            <a:off x="6151102" y="3148360"/>
            <a:ext cx="5111750" cy="28263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CL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es-CL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es-CL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es-CL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EA05E6-4C11-4229-A44F-8307DDD1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119" y="279635"/>
            <a:ext cx="12416624" cy="1286944"/>
          </a:xfrm>
        </p:spPr>
        <p:txBody>
          <a:bodyPr>
            <a:normAutofit/>
          </a:bodyPr>
          <a:lstStyle/>
          <a:p>
            <a:pPr algn="ctr"/>
            <a:r>
              <a:rPr lang="es-C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EDUCACIÓN   FÍSICA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DC9925-0319-425C-90F1-BCFBF62E4777}"/>
              </a:ext>
            </a:extLst>
          </p:cNvPr>
          <p:cNvSpPr txBox="1"/>
          <p:nvPr/>
        </p:nvSpPr>
        <p:spPr>
          <a:xfrm>
            <a:off x="361829" y="3341050"/>
            <a:ext cx="5111750" cy="1055608"/>
          </a:xfrm>
          <a:prstGeom prst="roundRect">
            <a:avLst/>
          </a:prstGeom>
          <a:noFill/>
          <a:ln>
            <a:solidFill>
              <a:srgbClr val="3B4D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ln w="0"/>
                <a:solidFill>
                  <a:schemeClr val="accent1">
                    <a:lumMod val="50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Elementos necesarios </a:t>
            </a:r>
          </a:p>
          <a:p>
            <a:pPr algn="ctr"/>
            <a:r>
              <a:rPr lang="es-CL" sz="2800" b="1" dirty="0">
                <a:ln w="0"/>
                <a:solidFill>
                  <a:schemeClr val="accent1">
                    <a:lumMod val="50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para la clase:  </a:t>
            </a:r>
          </a:p>
        </p:txBody>
      </p:sp>
      <p:pic>
        <p:nvPicPr>
          <p:cNvPr id="2052" name="Picture 4" descr="Secando Las Manos Con Una Toalla, La Higiene, La Atención Sanitaria Y El  Saneamiento, Prevención Del Ejemplo Del Vector De Las En Ilustración del  Vector - Ilustración de elemento, esterilice: 134685006">
            <a:extLst>
              <a:ext uri="{FF2B5EF4-FFF2-40B4-BE49-F238E27FC236}">
                <a16:creationId xmlns:a16="http://schemas.microsoft.com/office/drawing/2014/main" id="{E5F35A43-8075-4255-96CB-E2D925730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0000" l="375" r="90000">
                        <a14:foregroundMark x1="18375" y1="43750" x2="34375" y2="60250"/>
                        <a14:foregroundMark x1="34625" y1="37500" x2="46125" y2="2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18500" r="12917" b="18250"/>
          <a:stretch/>
        </p:blipFill>
        <p:spPr bwMode="auto">
          <a:xfrm>
            <a:off x="11707431" y="5171251"/>
            <a:ext cx="2459312" cy="21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bujos animados de botella de agua 3672649 Vector en Vecteezy">
            <a:extLst>
              <a:ext uri="{FF2B5EF4-FFF2-40B4-BE49-F238E27FC236}">
                <a16:creationId xmlns:a16="http://schemas.microsoft.com/office/drawing/2014/main" id="{38425B97-414B-47B9-AEAA-4B813A6B5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6020" y1="12857" x2="55816" y2="14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05" t="8367" r="31360" b="7551"/>
          <a:stretch/>
        </p:blipFill>
        <p:spPr bwMode="auto">
          <a:xfrm>
            <a:off x="10387222" y="5024737"/>
            <a:ext cx="996888" cy="228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3A01A7-1432-43C6-B8A2-8F7FEF44721D}"/>
              </a:ext>
            </a:extLst>
          </p:cNvPr>
          <p:cNvSpPr txBox="1"/>
          <p:nvPr/>
        </p:nvSpPr>
        <p:spPr>
          <a:xfrm>
            <a:off x="7424594" y="1816522"/>
            <a:ext cx="18978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DÍA JUEVES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EA3CE0-B101-486C-BB74-9F41514F6155}"/>
              </a:ext>
            </a:extLst>
          </p:cNvPr>
          <p:cNvSpPr txBox="1"/>
          <p:nvPr/>
        </p:nvSpPr>
        <p:spPr>
          <a:xfrm>
            <a:off x="4462600" y="4354150"/>
            <a:ext cx="7821845" cy="3303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CL" sz="3600" dirty="0">
              <a:ln w="0"/>
              <a:solidFill>
                <a:schemeClr val="accent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just"/>
            <a:r>
              <a:rPr lang="es-CL" sz="3200" dirty="0">
                <a:ln w="0"/>
                <a:solidFill>
                  <a:schemeClr val="accent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- Toalla de mano </a:t>
            </a:r>
          </a:p>
          <a:p>
            <a:pPr marL="457200" indent="-457200" algn="just">
              <a:buFontTx/>
              <a:buChar char="-"/>
            </a:pPr>
            <a:r>
              <a:rPr lang="es-CL" sz="3200" dirty="0">
                <a:ln w="0"/>
                <a:solidFill>
                  <a:schemeClr val="accent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Botella de agua</a:t>
            </a:r>
          </a:p>
          <a:p>
            <a:pPr marL="457200" indent="-457200" algn="just">
              <a:buFontTx/>
              <a:buChar char="-"/>
            </a:pPr>
            <a:r>
              <a:rPr lang="es-CL" sz="3200" dirty="0">
                <a:ln w="0"/>
                <a:solidFill>
                  <a:schemeClr val="accent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Buzo de Educación Física </a:t>
            </a:r>
            <a:endParaRPr lang="es-CL" sz="2800" dirty="0">
              <a:ln w="0"/>
              <a:solidFill>
                <a:schemeClr val="accent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just"/>
            <a:r>
              <a:rPr lang="es-CL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pyrus" panose="03070502060502030205" pitchFamily="66" charset="0"/>
              </a:rPr>
              <a:t> </a:t>
            </a:r>
          </a:p>
          <a:p>
            <a:pPr algn="just"/>
            <a:endParaRPr lang="es-CL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3539F1-D648-4931-940C-5AF8C2B9D052}"/>
              </a:ext>
            </a:extLst>
          </p:cNvPr>
          <p:cNvSpPr txBox="1"/>
          <p:nvPr/>
        </p:nvSpPr>
        <p:spPr>
          <a:xfrm>
            <a:off x="12617899" y="3687959"/>
            <a:ext cx="2069651" cy="228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05C8568-6595-44BB-B3F4-1F77605B91B5}"/>
              </a:ext>
            </a:extLst>
          </p:cNvPr>
          <p:cNvGrpSpPr/>
          <p:nvPr/>
        </p:nvGrpSpPr>
        <p:grpSpPr>
          <a:xfrm>
            <a:off x="14500197" y="4685387"/>
            <a:ext cx="1331375" cy="2821226"/>
            <a:chOff x="6000443" y="1318141"/>
            <a:chExt cx="5438821" cy="929455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485D4F4-E286-4AF8-8599-B75251F21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41" b="94537" l="10000" r="90000"/>
                      </a14:imgEffect>
                    </a14:imgLayer>
                  </a14:imgProps>
                </a:ext>
              </a:extLst>
            </a:blip>
            <a:srcRect l="29318" t="3554" r="17812" b="6093"/>
            <a:stretch/>
          </p:blipFill>
          <p:spPr>
            <a:xfrm>
              <a:off x="6000443" y="1318141"/>
              <a:ext cx="5438821" cy="9294552"/>
            </a:xfrm>
            <a:prstGeom prst="rect">
              <a:avLst/>
            </a:prstGeom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901980A-B238-443E-8856-2945095307B9}"/>
                </a:ext>
              </a:extLst>
            </p:cNvPr>
            <p:cNvSpPr/>
            <p:nvPr/>
          </p:nvSpPr>
          <p:spPr>
            <a:xfrm>
              <a:off x="7341393" y="4828842"/>
              <a:ext cx="786607" cy="625244"/>
            </a:xfrm>
            <a:prstGeom prst="ellipse">
              <a:avLst/>
            </a:prstGeom>
            <a:solidFill>
              <a:srgbClr val="161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4" name="image1.png">
            <a:extLst>
              <a:ext uri="{FF2B5EF4-FFF2-40B4-BE49-F238E27FC236}">
                <a16:creationId xmlns:a16="http://schemas.microsoft.com/office/drawing/2014/main" id="{0E0DD520-6C69-494A-9299-D7631B0D80C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6" y="248684"/>
            <a:ext cx="1640736" cy="1567838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18887C-7E1B-4517-BF43-96635387F3F5}"/>
              </a:ext>
            </a:extLst>
          </p:cNvPr>
          <p:cNvSpPr/>
          <p:nvPr/>
        </p:nvSpPr>
        <p:spPr>
          <a:xfrm>
            <a:off x="12617899" y="11376233"/>
            <a:ext cx="3317131" cy="578882"/>
          </a:xfrm>
          <a:prstGeom prst="roundRect">
            <a:avLst/>
          </a:prstGeom>
          <a:noFill/>
          <a:ln w="28575">
            <a:solidFill>
              <a:srgbClr val="4997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Tío Mauro Vallejos</a:t>
            </a:r>
          </a:p>
        </p:txBody>
      </p:sp>
    </p:spTree>
    <p:extLst>
      <p:ext uri="{BB962C8B-B14F-4D97-AF65-F5344CB8AC3E}">
        <p14:creationId xmlns:p14="http://schemas.microsoft.com/office/powerpoint/2010/main" val="201666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r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63DF7D-F54B-488C-8400-79AEBF170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5"/>
            <a:ext cx="8128000" cy="12192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64B1D16-87A6-4999-BD84-9A212CEB1C15}"/>
              </a:ext>
            </a:extLst>
          </p:cNvPr>
          <p:cNvSpPr/>
          <p:nvPr/>
        </p:nvSpPr>
        <p:spPr>
          <a:xfrm>
            <a:off x="2918298" y="11692647"/>
            <a:ext cx="1828800" cy="479898"/>
          </a:xfrm>
          <a:prstGeom prst="rect">
            <a:avLst/>
          </a:prstGeom>
          <a:solidFill>
            <a:srgbClr val="393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AB9583-2FF6-4C10-81F1-EFFE0D55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49" y="2033382"/>
            <a:ext cx="5633396" cy="1449119"/>
          </a:xfrm>
        </p:spPr>
        <p:txBody>
          <a:bodyPr>
            <a:noAutofit/>
          </a:bodyPr>
          <a:lstStyle/>
          <a:p>
            <a:pPr algn="ctr"/>
            <a:r>
              <a:rPr lang="es-CL" sz="4400" b="1" dirty="0">
                <a:ln w="0">
                  <a:solidFill>
                    <a:srgbClr val="FAE7FB"/>
                  </a:solidFill>
                </a:ln>
                <a:solidFill>
                  <a:srgbClr val="A8754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FECHAS QUIZZES</a:t>
            </a:r>
            <a:br>
              <a:rPr lang="es-CL" sz="4400" b="1" dirty="0">
                <a:ln w="0">
                  <a:solidFill>
                    <a:srgbClr val="FAE7FB"/>
                  </a:solidFill>
                </a:ln>
                <a:solidFill>
                  <a:srgbClr val="A8754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s-CL" sz="4400" b="1" dirty="0">
                <a:ln w="0">
                  <a:solidFill>
                    <a:srgbClr val="FAE7FB"/>
                  </a:solidFill>
                </a:ln>
                <a:solidFill>
                  <a:srgbClr val="A8754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 DE INGLÉS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67D0D5A-E4AC-4628-B6CD-6E6ACB8F786D}"/>
              </a:ext>
            </a:extLst>
          </p:cNvPr>
          <p:cNvSpPr/>
          <p:nvPr/>
        </p:nvSpPr>
        <p:spPr>
          <a:xfrm>
            <a:off x="9329365" y="586467"/>
            <a:ext cx="5361021" cy="2893830"/>
          </a:xfrm>
          <a:prstGeom prst="ellipse">
            <a:avLst/>
          </a:prstGeom>
          <a:solidFill>
            <a:srgbClr val="FAE7FB"/>
          </a:solidFill>
          <a:ln>
            <a:solidFill>
              <a:srgbClr val="4997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LIRMI ESTUDIANTE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D21B01-E9C2-48F8-9C1F-2FE58E27C8FA}"/>
              </a:ext>
            </a:extLst>
          </p:cNvPr>
          <p:cNvSpPr txBox="1"/>
          <p:nvPr/>
        </p:nvSpPr>
        <p:spPr>
          <a:xfrm>
            <a:off x="1662349" y="3726713"/>
            <a:ext cx="53415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/>
              <a:t>Se realizarán el último martes de cada mes, si el estudiante no asiste se le tomara en la próxima clase.</a:t>
            </a:r>
          </a:p>
          <a:p>
            <a:pPr algn="just"/>
            <a:endParaRPr lang="es-CL" sz="2800" dirty="0"/>
          </a:p>
          <a:p>
            <a:pPr algn="just"/>
            <a:r>
              <a:rPr lang="es-CL" sz="2800" dirty="0"/>
              <a:t>Si no es posible que el niño o la niña realice su quiz por motivos de salud, la Miss Ingrid lo enviara a su hogar dentro de la agenda.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D11EF95-5FB2-49DB-AEB3-33FF21825BD0}"/>
              </a:ext>
            </a:extLst>
          </p:cNvPr>
          <p:cNvSpPr/>
          <p:nvPr/>
        </p:nvSpPr>
        <p:spPr>
          <a:xfrm>
            <a:off x="8128000" y="8501973"/>
            <a:ext cx="8128000" cy="3709481"/>
          </a:xfrm>
          <a:prstGeom prst="rect">
            <a:avLst/>
          </a:prstGeom>
          <a:solidFill>
            <a:srgbClr val="FAE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818C794-8069-4A61-898D-85632AA05A0F}"/>
              </a:ext>
            </a:extLst>
          </p:cNvPr>
          <p:cNvSpPr txBox="1"/>
          <p:nvPr/>
        </p:nvSpPr>
        <p:spPr>
          <a:xfrm>
            <a:off x="9329365" y="3927769"/>
            <a:ext cx="5725269" cy="6000393"/>
          </a:xfrm>
          <a:prstGeom prst="foldedCorner">
            <a:avLst>
              <a:gd name="adj" fmla="val 20862"/>
            </a:avLst>
          </a:prstGeom>
          <a:noFill/>
          <a:ln w="28575">
            <a:solidFill>
              <a:srgbClr val="49978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CL" sz="2800" dirty="0"/>
          </a:p>
          <a:p>
            <a:pPr algn="just"/>
            <a:r>
              <a:rPr lang="es-CL" sz="2800" dirty="0"/>
              <a:t>Invitamos a los padres y/o apoderados a ingresar a Lirmi.com en la zona estudiantes, dado que, Miss Ingrid estará subiendo a la plataforma el vocabulario de los quiz y material de reforzamiento. </a:t>
            </a:r>
          </a:p>
          <a:p>
            <a:pPr algn="just"/>
            <a:endParaRPr lang="es-CL" sz="2800" dirty="0"/>
          </a:p>
          <a:p>
            <a:pPr algn="just"/>
            <a:r>
              <a:rPr lang="es-CL" sz="2800" dirty="0"/>
              <a:t>Para ingresar deben digitar el Rut del estudiante y la contraseña son los cuatro primeros dígitos de su </a:t>
            </a:r>
            <a:r>
              <a:rPr lang="es-CL" sz="2800" dirty="0" err="1"/>
              <a:t>pupil</a:t>
            </a:r>
            <a:r>
              <a:rPr lang="es-CL" sz="2800" dirty="0"/>
              <a:t>@. </a:t>
            </a:r>
          </a:p>
        </p:txBody>
      </p:sp>
      <p:pic>
        <p:nvPicPr>
          <p:cNvPr id="11" name="image1.png">
            <a:extLst>
              <a:ext uri="{FF2B5EF4-FFF2-40B4-BE49-F238E27FC236}">
                <a16:creationId xmlns:a16="http://schemas.microsoft.com/office/drawing/2014/main" id="{06F289DD-6D17-4634-81BD-DE0F860F35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980" y="72829"/>
            <a:ext cx="1640736" cy="1567838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C49C138-BD7B-46E2-9A94-60665917B0F1}"/>
              </a:ext>
            </a:extLst>
          </p:cNvPr>
          <p:cNvSpPr/>
          <p:nvPr/>
        </p:nvSpPr>
        <p:spPr>
          <a:xfrm>
            <a:off x="10533433" y="11026651"/>
            <a:ext cx="3317131" cy="578882"/>
          </a:xfrm>
          <a:prstGeom prst="roundRect">
            <a:avLst/>
          </a:prstGeom>
          <a:noFill/>
          <a:ln w="28575">
            <a:solidFill>
              <a:srgbClr val="4997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Miss Ingrid Ramos </a:t>
            </a:r>
          </a:p>
        </p:txBody>
      </p:sp>
    </p:spTree>
    <p:extLst>
      <p:ext uri="{BB962C8B-B14F-4D97-AF65-F5344CB8AC3E}">
        <p14:creationId xmlns:p14="http://schemas.microsoft.com/office/powerpoint/2010/main" val="184944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A6074A-FCDE-4F26-A5E1-5D722A1B3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48"/>
            <a:ext cx="8128000" cy="57047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403178-3759-4A9B-BE2B-E1C15F9D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138" y="-314358"/>
            <a:ext cx="14020800" cy="2356556"/>
          </a:xfrm>
        </p:spPr>
        <p:txBody>
          <a:bodyPr/>
          <a:lstStyle/>
          <a:p>
            <a:r>
              <a:rPr lang="es-CL" dirty="0">
                <a:latin typeface="Bahnschrift SemiBold SemiConden" panose="020B0502040204020203" pitchFamily="34" charset="0"/>
              </a:rPr>
              <a:t>FONOAUDIOLOGÍA</a:t>
            </a:r>
            <a:r>
              <a:rPr lang="es-CL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902C9EF-34A3-448F-ADFE-85C77B3BFBC2}"/>
              </a:ext>
            </a:extLst>
          </p:cNvPr>
          <p:cNvSpPr/>
          <p:nvPr/>
        </p:nvSpPr>
        <p:spPr>
          <a:xfrm>
            <a:off x="3244936" y="2517790"/>
            <a:ext cx="2548647" cy="661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 dirty="0">
              <a:ln>
                <a:solidFill>
                  <a:srgbClr val="4E5C89"/>
                </a:solidFill>
              </a:ln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FF5EEC-1DF2-47D9-BFB2-089293E00017}"/>
              </a:ext>
            </a:extLst>
          </p:cNvPr>
          <p:cNvSpPr txBox="1"/>
          <p:nvPr/>
        </p:nvSpPr>
        <p:spPr>
          <a:xfrm>
            <a:off x="2343831" y="3409543"/>
            <a:ext cx="5361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CL" sz="2800" dirty="0"/>
              <a:t>Pesquisaje en aula</a:t>
            </a:r>
          </a:p>
          <a:p>
            <a:pPr marL="285750" indent="-285750" algn="just">
              <a:buFontTx/>
              <a:buChar char="-"/>
            </a:pPr>
            <a:r>
              <a:rPr lang="es-CL" sz="2800" dirty="0"/>
              <a:t>Evaluación estudiantes  antiguos</a:t>
            </a:r>
          </a:p>
          <a:p>
            <a:pPr marL="285750" indent="-285750" algn="just">
              <a:buFontTx/>
              <a:buChar char="-"/>
            </a:pPr>
            <a:r>
              <a:rPr lang="es-CL" sz="2800" dirty="0"/>
              <a:t>Evaluación estudiantes nuevos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8B90B4-474C-4E2B-8E16-E5877715AB8D}"/>
              </a:ext>
            </a:extLst>
          </p:cNvPr>
          <p:cNvSpPr/>
          <p:nvPr/>
        </p:nvSpPr>
        <p:spPr>
          <a:xfrm>
            <a:off x="10166704" y="2251189"/>
            <a:ext cx="2548647" cy="661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ln>
                  <a:solidFill>
                    <a:srgbClr val="4E5C89"/>
                  </a:solidFill>
                </a:ln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196A01-B5AB-4294-A913-9D3E630CF922}"/>
              </a:ext>
            </a:extLst>
          </p:cNvPr>
          <p:cNvSpPr txBox="1"/>
          <p:nvPr/>
        </p:nvSpPr>
        <p:spPr>
          <a:xfrm>
            <a:off x="9093596" y="2979219"/>
            <a:ext cx="5361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CL" sz="2800" dirty="0"/>
              <a:t>Evaluación estudiantes nuevos </a:t>
            </a:r>
          </a:p>
          <a:p>
            <a:pPr marL="285750" indent="-285750" algn="just">
              <a:buFontTx/>
              <a:buChar char="-"/>
            </a:pPr>
            <a:r>
              <a:rPr lang="es-CL" sz="2800" dirty="0"/>
              <a:t>Informar al apoderado si su pupilo/la ingresa al apoyo fonoaudiológico.</a:t>
            </a:r>
          </a:p>
          <a:p>
            <a:pPr marL="285750" indent="-285750" algn="just">
              <a:buFontTx/>
              <a:buChar char="-"/>
            </a:pPr>
            <a:r>
              <a:rPr lang="es-CL" sz="2800" dirty="0"/>
              <a:t>Elaboración informe inicial.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2467A38-4D2F-4B3C-A270-23A14C6F5AC3}"/>
              </a:ext>
            </a:extLst>
          </p:cNvPr>
          <p:cNvSpPr/>
          <p:nvPr/>
        </p:nvSpPr>
        <p:spPr>
          <a:xfrm>
            <a:off x="2408998" y="6500134"/>
            <a:ext cx="2548647" cy="661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ln>
                  <a:solidFill>
                    <a:srgbClr val="4E5C89"/>
                  </a:solidFill>
                </a:ln>
              </a:rPr>
              <a:t>MAYO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395D71-EDF1-432F-B62B-2950453DF2E9}"/>
              </a:ext>
            </a:extLst>
          </p:cNvPr>
          <p:cNvSpPr txBox="1"/>
          <p:nvPr/>
        </p:nvSpPr>
        <p:spPr>
          <a:xfrm>
            <a:off x="2270659" y="7332168"/>
            <a:ext cx="5361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CL" sz="2800" dirty="0"/>
              <a:t>Entrevista con apoderados. </a:t>
            </a:r>
          </a:p>
          <a:p>
            <a:pPr marL="285750" indent="-285750" algn="just">
              <a:buFontTx/>
              <a:buChar char="-"/>
            </a:pPr>
            <a:r>
              <a:rPr lang="es-CL" sz="2800" dirty="0"/>
              <a:t>Apoyo fonoaudiológico.</a:t>
            </a:r>
          </a:p>
          <a:p>
            <a:pPr marL="285750" indent="-285750" algn="just">
              <a:buFontTx/>
              <a:buChar char="-"/>
            </a:pPr>
            <a:r>
              <a:rPr lang="es-CL" sz="2800" dirty="0"/>
              <a:t>Intervención en aula. </a:t>
            </a:r>
          </a:p>
          <a:p>
            <a:pPr algn="just"/>
            <a:endParaRPr lang="es-CL" sz="2800" dirty="0"/>
          </a:p>
          <a:p>
            <a:pPr algn="just"/>
            <a:endParaRPr lang="es-CL" sz="28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0719295-3B49-4A4D-9C89-F66709B6D7A5}"/>
              </a:ext>
            </a:extLst>
          </p:cNvPr>
          <p:cNvSpPr/>
          <p:nvPr/>
        </p:nvSpPr>
        <p:spPr>
          <a:xfrm>
            <a:off x="10024031" y="6321329"/>
            <a:ext cx="2548647" cy="661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ln>
                  <a:solidFill>
                    <a:srgbClr val="4E5C89"/>
                  </a:solidFill>
                </a:ln>
              </a:rPr>
              <a:t>JUNIO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8DC94A6-814F-4DAE-A52C-35A27A461A96}"/>
              </a:ext>
            </a:extLst>
          </p:cNvPr>
          <p:cNvSpPr txBox="1"/>
          <p:nvPr/>
        </p:nvSpPr>
        <p:spPr>
          <a:xfrm>
            <a:off x="9283115" y="7400791"/>
            <a:ext cx="5361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CL" sz="2800" dirty="0"/>
              <a:t>Apoyo fonoaudiológico.</a:t>
            </a:r>
          </a:p>
          <a:p>
            <a:pPr algn="just"/>
            <a:endParaRPr lang="es-CL" sz="2800" dirty="0"/>
          </a:p>
          <a:p>
            <a:pPr algn="just"/>
            <a:endParaRPr lang="es-CL" sz="28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FD70A13-1AA7-4E22-A775-62780E16899B}"/>
              </a:ext>
            </a:extLst>
          </p:cNvPr>
          <p:cNvSpPr txBox="1"/>
          <p:nvPr/>
        </p:nvSpPr>
        <p:spPr>
          <a:xfrm>
            <a:off x="1290876" y="10311148"/>
            <a:ext cx="140207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s-CL" sz="24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3A2F50E-C661-4421-BA4E-FAF7371779D9}"/>
              </a:ext>
            </a:extLst>
          </p:cNvPr>
          <p:cNvSpPr txBox="1"/>
          <p:nvPr/>
        </p:nvSpPr>
        <p:spPr>
          <a:xfrm>
            <a:off x="2997198" y="2331035"/>
            <a:ext cx="254864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4400" b="1">
                <a:ln>
                  <a:solidFill>
                    <a:srgbClr val="4E5C89"/>
                  </a:solidFill>
                </a:ln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L" dirty="0"/>
              <a:t>MARZO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C7ADAA2-3902-4C8D-AAE6-C8EA654A405D}"/>
              </a:ext>
            </a:extLst>
          </p:cNvPr>
          <p:cNvSpPr txBox="1"/>
          <p:nvPr/>
        </p:nvSpPr>
        <p:spPr>
          <a:xfrm>
            <a:off x="10407834" y="2088364"/>
            <a:ext cx="311244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4400" b="1">
                <a:ln>
                  <a:solidFill>
                    <a:srgbClr val="4E5C89"/>
                  </a:solidFill>
                </a:ln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L" dirty="0"/>
              <a:t>ABRIL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6FE0937E-C801-4060-ACE6-85390CEFACEB}"/>
              </a:ext>
            </a:extLst>
          </p:cNvPr>
          <p:cNvSpPr/>
          <p:nvPr/>
        </p:nvSpPr>
        <p:spPr>
          <a:xfrm>
            <a:off x="12572678" y="8725113"/>
            <a:ext cx="3317131" cy="578882"/>
          </a:xfrm>
          <a:prstGeom prst="roundRect">
            <a:avLst/>
          </a:prstGeom>
          <a:noFill/>
          <a:ln w="28575">
            <a:solidFill>
              <a:srgbClr val="4997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1"/>
                </a:solidFill>
              </a:rPr>
              <a:t>Tía Camila Salgado </a:t>
            </a:r>
          </a:p>
        </p:txBody>
      </p:sp>
      <p:pic>
        <p:nvPicPr>
          <p:cNvPr id="26" name="image1.png">
            <a:extLst>
              <a:ext uri="{FF2B5EF4-FFF2-40B4-BE49-F238E27FC236}">
                <a16:creationId xmlns:a16="http://schemas.microsoft.com/office/drawing/2014/main" id="{9242ACDB-C96F-4CEC-BE8A-422F6BB3AB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480" y="145627"/>
            <a:ext cx="1640736" cy="1567838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7D2BB6E-4443-F1C6-453E-8B7B6B6EBABA}"/>
              </a:ext>
            </a:extLst>
          </p:cNvPr>
          <p:cNvSpPr/>
          <p:nvPr/>
        </p:nvSpPr>
        <p:spPr>
          <a:xfrm>
            <a:off x="103239" y="9436537"/>
            <a:ext cx="16152761" cy="2141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3200" dirty="0">
                <a:solidFill>
                  <a:schemeClr val="bg1"/>
                </a:solidFill>
                <a:latin typeface="Bahnschrift Condensed" panose="020B0502040204020203" pitchFamily="34" charset="0"/>
                <a:cs typeface="Dubai Medium" panose="020B0603030403030204" pitchFamily="34" charset="-78"/>
              </a:rPr>
              <a:t>Es importante el apoyo de la familia en este proceso, es por esto que se pide a los padres y/o apoderados el compromiso con su hijo/a asistiendo a las entrevistas, reuniones, reforzando en el hogar y siguiendo las indicaciones que brinde Tía Camila Salgado. </a:t>
            </a:r>
          </a:p>
        </p:txBody>
      </p:sp>
    </p:spTree>
    <p:extLst>
      <p:ext uri="{BB962C8B-B14F-4D97-AF65-F5344CB8AC3E}">
        <p14:creationId xmlns:p14="http://schemas.microsoft.com/office/powerpoint/2010/main" val="3480707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335</Words>
  <Application>Microsoft Office PowerPoint</Application>
  <PresentationFormat>Personalizado</PresentationFormat>
  <Paragraphs>59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Arial</vt:lpstr>
      <vt:lpstr>Bahnschrift Condensed</vt:lpstr>
      <vt:lpstr>Bahnschrift SemiBold SemiConden</vt:lpstr>
      <vt:lpstr>Berlin Sans FB Demi</vt:lpstr>
      <vt:lpstr>Calibri</vt:lpstr>
      <vt:lpstr>Calibri Light</vt:lpstr>
      <vt:lpstr>Comic Sans MS</vt:lpstr>
      <vt:lpstr>Dubai Medium</vt:lpstr>
      <vt:lpstr>Papyrus</vt:lpstr>
      <vt:lpstr>Tema de Office</vt:lpstr>
      <vt:lpstr>  “Evitar comida chatarra y bebidas gaseosas”</vt:lpstr>
      <vt:lpstr>EDUCACIÓN   FÍSICA </vt:lpstr>
      <vt:lpstr>FECHAS QUIZZES  DE INGLÉS </vt:lpstr>
      <vt:lpstr>FONOAUDIOLOGÍA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Evitar comida chatarra y bebidas gaseosas”</dc:title>
  <dc:creator>user</dc:creator>
  <cp:lastModifiedBy>PC</cp:lastModifiedBy>
  <cp:revision>11</cp:revision>
  <dcterms:created xsi:type="dcterms:W3CDTF">2023-03-30T15:38:41Z</dcterms:created>
  <dcterms:modified xsi:type="dcterms:W3CDTF">2023-04-05T12:51:45Z</dcterms:modified>
</cp:coreProperties>
</file>