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BABD0-C537-83D6-9D68-3606A1F67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E8B990-76DD-0285-94AC-7AEA2031F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91D390-4688-22CB-116C-7BBC8E05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BE5039-9197-7634-5C30-9BE3B50E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633BE0-522C-5C6F-87FA-7F9890B27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101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E7B76B-2484-BD8B-9C65-7C9CB07F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221315-2B6C-3430-37AC-5E3D87EB9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592CBB-A50E-160F-BAB2-7528B5D3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88EE0C-CBF6-5903-25A6-B3C66A14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635EC3-8CE0-3D31-01CD-71F25908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49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E4CB13-EADB-F475-A083-99D658621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FE6BFC-3067-BA11-F9A7-B9900DD58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1E1FEB-E48C-DC5C-2849-2DDB70A3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663504-33B9-014C-87C9-C9DE21E6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53293B-BB87-E207-81D2-94253B13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638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B2527-84A1-D1D6-F8AD-F770AA12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B0C50-CE5D-DF96-4B0A-52F8C05DE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539F28-3753-FE53-4CE2-35CBB649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8D2D2-43D6-1C2F-CBEE-25E72C15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549D7C-51BB-2D38-E1DB-585DC867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314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93C14-59A5-3610-5CD7-0BAE4DF4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512516-EDE4-8745-BC7C-E8F4DEE27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CE2DDE-6A23-9111-3127-1C23E8B0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4EE2CD-83A4-BACE-5AFB-032816E1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118E2F-A439-B4AF-605C-02475E81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851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9AE81-7184-F808-0D52-5514C0BC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BEBA66-56D4-A2D2-62BC-96F793306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F8DE55-B542-6562-8A22-6A02E93D1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6EC08F-9BB1-1329-ACA1-22AFB5D3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CF52CC-C79F-893E-7D5A-B4DFB74BE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BBC0A4-8C19-019A-1252-3E6549F4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720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56B72-D187-F67D-6CAB-E9597513F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04E6BB-E98E-18FC-8FCB-922530AD7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9FEAB1-795E-7DD9-1BC7-4F7230E8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2C5B6B-7DE5-1DF7-FF7F-FB08E341B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6FF5680-8C2C-147B-48FB-C900BFA7A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7807D9-6A82-DDBC-A2A7-51717C165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248804-96E1-BAD8-DF31-D4A33AFC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908690-C020-DC74-3020-A8973A35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94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27C1E-8E2E-A9C9-61C1-41CF5181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301246-704A-33D9-A3AE-D6AC35A8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AE0D5A-5DDE-E5BE-3902-B7029ED7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030B55-044E-2DBC-2E06-2DEA038A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852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43FA3CB-E76F-A752-F11E-2FFF0FAF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121698-E082-15CC-6FD7-D6ADD713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A37635-5F21-5ABE-B0F0-2DF2B6A5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01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AA27C-83C6-60F8-E1DA-558743B7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7D3F58-EC68-D499-2173-221DD2C51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DAE35E-ED55-B7F7-48A9-E6FEF0EDE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B57880-1ADB-45A5-7878-94FF2AF6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F816D6-9E4F-CD46-DAF7-A3F076D3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4A4F5E-FA6F-B09A-72EE-8F5F0C33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663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8511F-3612-6961-5177-4A120B0CD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B8FD25-C395-9ABA-2412-D0775EE45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B4110B-5376-B29C-E0F6-E7F7BBAA3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CD02EE-0E5C-BBB5-B032-6C838D7B2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A014FA-C0E2-9DD8-D5B4-7E152EDD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F86633-A199-7390-F881-290ECC92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56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304226-1C73-D9B4-B9AF-87DBF4C03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1CD6C6-12F5-456D-4AC9-74CAAAB8E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EAB92A-3792-BBF7-2890-560831B56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0222-A2FC-4A71-A7B0-93C9050ADB80}" type="datetimeFigureOut">
              <a:rPr lang="es-CL" smtClean="0"/>
              <a:t>05-04-2023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412DA0-EB05-FDB6-99D8-D738F1A64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1D8F-D664-B720-D2FA-13BBDF236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ED24F-8796-47AD-B8F6-84589026F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572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DB6DD-896D-7B6A-CA99-4F5BDBEFB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B1075-5FBA-66D2-28D2-345A020C1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Bienvenido De Vuelta Al Contexto De Los Límites Del Marco De Educación  Escolar, Bienvenido De Nuevo Al Colegio, Educación, Antecedentes Imagen de  Fondo Para Descarga Gratuita - Pngtreee">
            <a:extLst>
              <a:ext uri="{FF2B5EF4-FFF2-40B4-BE49-F238E27FC236}">
                <a16:creationId xmlns:a16="http://schemas.microsoft.com/office/drawing/2014/main" id="{7C6A4FE6-861C-258D-B643-733013F8B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699" y="0"/>
            <a:ext cx="9370601" cy="6696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804F420-DE24-A968-98F9-B3CD0AEB8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533866"/>
              </p:ext>
            </p:extLst>
          </p:nvPr>
        </p:nvGraphicFramePr>
        <p:xfrm>
          <a:off x="2174809" y="1430140"/>
          <a:ext cx="7842380" cy="3032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495">
                  <a:extLst>
                    <a:ext uri="{9D8B030D-6E8A-4147-A177-3AD203B41FA5}">
                      <a16:colId xmlns:a16="http://schemas.microsoft.com/office/drawing/2014/main" val="2635385012"/>
                    </a:ext>
                  </a:extLst>
                </a:gridCol>
                <a:gridCol w="971212">
                  <a:extLst>
                    <a:ext uri="{9D8B030D-6E8A-4147-A177-3AD203B41FA5}">
                      <a16:colId xmlns:a16="http://schemas.microsoft.com/office/drawing/2014/main" val="3547810460"/>
                    </a:ext>
                  </a:extLst>
                </a:gridCol>
                <a:gridCol w="1195524">
                  <a:extLst>
                    <a:ext uri="{9D8B030D-6E8A-4147-A177-3AD203B41FA5}">
                      <a16:colId xmlns:a16="http://schemas.microsoft.com/office/drawing/2014/main" val="3935085769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998483428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3855719811"/>
                    </a:ext>
                  </a:extLst>
                </a:gridCol>
                <a:gridCol w="1270094">
                  <a:extLst>
                    <a:ext uri="{9D8B030D-6E8A-4147-A177-3AD203B41FA5}">
                      <a16:colId xmlns:a16="http://schemas.microsoft.com/office/drawing/2014/main" val="2140879463"/>
                    </a:ext>
                  </a:extLst>
                </a:gridCol>
                <a:gridCol w="1130657">
                  <a:extLst>
                    <a:ext uri="{9D8B030D-6E8A-4147-A177-3AD203B41FA5}">
                      <a16:colId xmlns:a16="http://schemas.microsoft.com/office/drawing/2014/main" val="898175914"/>
                    </a:ext>
                  </a:extLst>
                </a:gridCol>
              </a:tblGrid>
              <a:tr h="330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300" dirty="0">
                          <a:effectLst/>
                        </a:rPr>
                        <a:t>Minutos</a:t>
                      </a:r>
                      <a:endParaRPr lang="es-CL" sz="13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Hora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Lunes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Martes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Miércoles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Jueves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Viernes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3243742"/>
                  </a:ext>
                </a:extLst>
              </a:tr>
              <a:tr h="716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8:00 – 9:00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Bienvenida + Formación Ciudadana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Bienvenida + inglés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Bienvenida 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Religión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Bienvenida + Educación Física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Bienvenida + Inglés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762959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9:00 – 10:00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Comunicación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Pensamiento Matemático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Comunicación</a:t>
                      </a:r>
                      <a:endParaRPr lang="es-CL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Historia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Música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3356002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30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10:00 – 10:30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Recreo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Recreo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Recreo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Recreo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Recreo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6413502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10:30 – 11:30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PNFL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Historia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Pensamiento Matemático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Pensamiento Matemático</a:t>
                      </a:r>
                      <a:endParaRPr lang="es-CL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Pensamiento Matemático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797937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11:30 – 12:30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Arte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Grafomotricidad + Despedida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Ciencias + Despedida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Comunicación + Despedida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Ciencias + Despedida</a:t>
                      </a:r>
                      <a:endParaRPr lang="es-CL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759190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434D8E-6FCE-62A4-981A-4AD6C8AA9396}"/>
              </a:ext>
            </a:extLst>
          </p:cNvPr>
          <p:cNvSpPr txBox="1"/>
          <p:nvPr/>
        </p:nvSpPr>
        <p:spPr>
          <a:xfrm>
            <a:off x="3928188" y="242596"/>
            <a:ext cx="386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</a:rPr>
              <a:t>Kínder 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FE65157-6877-9F52-86CD-4CC639A73A5E}"/>
              </a:ext>
            </a:extLst>
          </p:cNvPr>
          <p:cNvSpPr txBox="1"/>
          <p:nvPr/>
        </p:nvSpPr>
        <p:spPr>
          <a:xfrm>
            <a:off x="2351315" y="1113978"/>
            <a:ext cx="60975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chemeClr val="accent1">
                    <a:lumMod val="50000"/>
                  </a:schemeClr>
                </a:solidFill>
              </a:rPr>
              <a:t>Agentes Educativos: Andrea De Santi y Patricia Sandoval</a:t>
            </a:r>
          </a:p>
        </p:txBody>
      </p:sp>
      <p:pic>
        <p:nvPicPr>
          <p:cNvPr id="8" name="image1.png">
            <a:extLst>
              <a:ext uri="{FF2B5EF4-FFF2-40B4-BE49-F238E27FC236}">
                <a16:creationId xmlns:a16="http://schemas.microsoft.com/office/drawing/2014/main" id="{93E27E31-0D9B-D60D-F185-D2BFAAA0DDA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73" y="155992"/>
            <a:ext cx="706765" cy="69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1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DB6DD-896D-7B6A-CA99-4F5BDBEFB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B1075-5FBA-66D2-28D2-345A020C1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Bienvenido De Vuelta Al Contexto De Los Límites Del Marco De Educación  Escolar, Bienvenido De Nuevo Al Colegio, Educación, Antecedentes Imagen de  Fondo Para Descarga Gratuita - Pngtreee">
            <a:extLst>
              <a:ext uri="{FF2B5EF4-FFF2-40B4-BE49-F238E27FC236}">
                <a16:creationId xmlns:a16="http://schemas.microsoft.com/office/drawing/2014/main" id="{7C6A4FE6-861C-258D-B643-733013F8B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0"/>
            <a:ext cx="9370601" cy="6696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804F420-DE24-A968-98F9-B3CD0AEB8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843066"/>
              </p:ext>
            </p:extLst>
          </p:nvPr>
        </p:nvGraphicFramePr>
        <p:xfrm>
          <a:off x="2346650" y="1413369"/>
          <a:ext cx="7842380" cy="3032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495">
                  <a:extLst>
                    <a:ext uri="{9D8B030D-6E8A-4147-A177-3AD203B41FA5}">
                      <a16:colId xmlns:a16="http://schemas.microsoft.com/office/drawing/2014/main" val="2635385012"/>
                    </a:ext>
                  </a:extLst>
                </a:gridCol>
                <a:gridCol w="971212">
                  <a:extLst>
                    <a:ext uri="{9D8B030D-6E8A-4147-A177-3AD203B41FA5}">
                      <a16:colId xmlns:a16="http://schemas.microsoft.com/office/drawing/2014/main" val="3547810460"/>
                    </a:ext>
                  </a:extLst>
                </a:gridCol>
                <a:gridCol w="1195524">
                  <a:extLst>
                    <a:ext uri="{9D8B030D-6E8A-4147-A177-3AD203B41FA5}">
                      <a16:colId xmlns:a16="http://schemas.microsoft.com/office/drawing/2014/main" val="3935085769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998483428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3855719811"/>
                    </a:ext>
                  </a:extLst>
                </a:gridCol>
                <a:gridCol w="1270094">
                  <a:extLst>
                    <a:ext uri="{9D8B030D-6E8A-4147-A177-3AD203B41FA5}">
                      <a16:colId xmlns:a16="http://schemas.microsoft.com/office/drawing/2014/main" val="2140879463"/>
                    </a:ext>
                  </a:extLst>
                </a:gridCol>
                <a:gridCol w="1130657">
                  <a:extLst>
                    <a:ext uri="{9D8B030D-6E8A-4147-A177-3AD203B41FA5}">
                      <a16:colId xmlns:a16="http://schemas.microsoft.com/office/drawing/2014/main" val="898175914"/>
                    </a:ext>
                  </a:extLst>
                </a:gridCol>
              </a:tblGrid>
              <a:tr h="330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300" dirty="0">
                          <a:effectLst/>
                        </a:rPr>
                        <a:t>Minutos</a:t>
                      </a:r>
                      <a:endParaRPr lang="es-CL" sz="13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Hora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Lunes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Martes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Miércoles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Jueves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Viernes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3243742"/>
                  </a:ext>
                </a:extLst>
              </a:tr>
              <a:tr h="716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8:00 – 9:00</a:t>
                      </a:r>
                      <a:endParaRPr lang="es-CL" sz="1100" i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Formación Ciudadana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Pensamiento Matemático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762959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 – 10:00</a:t>
                      </a:r>
                      <a:endParaRPr lang="es-CL" sz="1100" i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Inglés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Física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Inglés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3356002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30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10:00 – 11:00</a:t>
                      </a:r>
                      <a:endParaRPr lang="es-CL" sz="1100" i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PNFL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Música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6413502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 – 11:30</a:t>
                      </a:r>
                      <a:endParaRPr lang="es-CL" sz="1100" i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797937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 – 12:30</a:t>
                      </a:r>
                      <a:endParaRPr lang="es-CL" sz="1100" i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Grafomotricidad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759190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434D8E-6FCE-62A4-981A-4AD6C8AA9396}"/>
              </a:ext>
            </a:extLst>
          </p:cNvPr>
          <p:cNvSpPr txBox="1"/>
          <p:nvPr/>
        </p:nvSpPr>
        <p:spPr>
          <a:xfrm>
            <a:off x="3928188" y="242596"/>
            <a:ext cx="386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</a:rPr>
              <a:t>Kínder B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FE65157-6877-9F52-86CD-4CC639A73A5E}"/>
              </a:ext>
            </a:extLst>
          </p:cNvPr>
          <p:cNvSpPr txBox="1"/>
          <p:nvPr/>
        </p:nvSpPr>
        <p:spPr>
          <a:xfrm>
            <a:off x="2351315" y="1113978"/>
            <a:ext cx="60975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chemeClr val="accent1">
                    <a:lumMod val="50000"/>
                  </a:schemeClr>
                </a:solidFill>
              </a:rPr>
              <a:t>Agentes Educativos: Lilian Rivera y Daimar García</a:t>
            </a: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7F4B6E98-EB43-51B3-7945-E073F938378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4" y="69388"/>
            <a:ext cx="706765" cy="69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1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DB6DD-896D-7B6A-CA99-4F5BDBEFB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B1075-5FBA-66D2-28D2-345A020C1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Bienvenido De Vuelta Al Contexto De Los Límites Del Marco De Educación  Escolar, Bienvenido De Nuevo Al Colegio, Educación, Antecedentes Imagen de  Fondo Para Descarga Gratuita - Pngtreee">
            <a:extLst>
              <a:ext uri="{FF2B5EF4-FFF2-40B4-BE49-F238E27FC236}">
                <a16:creationId xmlns:a16="http://schemas.microsoft.com/office/drawing/2014/main" id="{7C6A4FE6-861C-258D-B643-733013F8B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0"/>
            <a:ext cx="9370601" cy="6696075"/>
          </a:xfrm>
          <a:prstGeom prst="roundRect">
            <a:avLst>
              <a:gd name="adj" fmla="val 859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804F420-DE24-A968-98F9-B3CD0AEB8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10515"/>
              </p:ext>
            </p:extLst>
          </p:nvPr>
        </p:nvGraphicFramePr>
        <p:xfrm>
          <a:off x="2346650" y="1413369"/>
          <a:ext cx="7842380" cy="3032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495">
                  <a:extLst>
                    <a:ext uri="{9D8B030D-6E8A-4147-A177-3AD203B41FA5}">
                      <a16:colId xmlns:a16="http://schemas.microsoft.com/office/drawing/2014/main" val="2635385012"/>
                    </a:ext>
                  </a:extLst>
                </a:gridCol>
                <a:gridCol w="971212">
                  <a:extLst>
                    <a:ext uri="{9D8B030D-6E8A-4147-A177-3AD203B41FA5}">
                      <a16:colId xmlns:a16="http://schemas.microsoft.com/office/drawing/2014/main" val="3547810460"/>
                    </a:ext>
                  </a:extLst>
                </a:gridCol>
                <a:gridCol w="1195524">
                  <a:extLst>
                    <a:ext uri="{9D8B030D-6E8A-4147-A177-3AD203B41FA5}">
                      <a16:colId xmlns:a16="http://schemas.microsoft.com/office/drawing/2014/main" val="3935085769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998483428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3855719811"/>
                    </a:ext>
                  </a:extLst>
                </a:gridCol>
                <a:gridCol w="1270094">
                  <a:extLst>
                    <a:ext uri="{9D8B030D-6E8A-4147-A177-3AD203B41FA5}">
                      <a16:colId xmlns:a16="http://schemas.microsoft.com/office/drawing/2014/main" val="2140879463"/>
                    </a:ext>
                  </a:extLst>
                </a:gridCol>
                <a:gridCol w="1130657">
                  <a:extLst>
                    <a:ext uri="{9D8B030D-6E8A-4147-A177-3AD203B41FA5}">
                      <a16:colId xmlns:a16="http://schemas.microsoft.com/office/drawing/2014/main" val="898175914"/>
                    </a:ext>
                  </a:extLst>
                </a:gridCol>
              </a:tblGrid>
              <a:tr h="330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300" dirty="0">
                          <a:effectLst/>
                        </a:rPr>
                        <a:t>Minutos</a:t>
                      </a:r>
                      <a:endParaRPr lang="es-CL" sz="13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Hora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Lunes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Martes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Miércoles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Jueves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Viernes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3243742"/>
                  </a:ext>
                </a:extLst>
              </a:tr>
              <a:tr h="716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8:00 – 9:00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Formación Ciudadana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Música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762959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 – 9:30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3356002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30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9:30 – 10:30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PNFL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6413502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10:30 – 11:30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Inglés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Física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Inglés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797937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 – 12:30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Grafomotricidad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759190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434D8E-6FCE-62A4-981A-4AD6C8AA9396}"/>
              </a:ext>
            </a:extLst>
          </p:cNvPr>
          <p:cNvSpPr txBox="1"/>
          <p:nvPr/>
        </p:nvSpPr>
        <p:spPr>
          <a:xfrm>
            <a:off x="3928188" y="242596"/>
            <a:ext cx="386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</a:rPr>
              <a:t>Kínder C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FE65157-6877-9F52-86CD-4CC639A73A5E}"/>
              </a:ext>
            </a:extLst>
          </p:cNvPr>
          <p:cNvSpPr txBox="1"/>
          <p:nvPr/>
        </p:nvSpPr>
        <p:spPr>
          <a:xfrm>
            <a:off x="2351315" y="1113978"/>
            <a:ext cx="60975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300" b="1" dirty="0">
                <a:solidFill>
                  <a:schemeClr val="accent1">
                    <a:lumMod val="50000"/>
                  </a:schemeClr>
                </a:solidFill>
              </a:rPr>
              <a:t>Agentes Educativos: M° de Los Ángeles Tello y Marryfer Merino </a:t>
            </a: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7F4B6E98-EB43-51B3-7945-E073F938378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4" y="69388"/>
            <a:ext cx="706765" cy="69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7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DB6DD-896D-7B6A-CA99-4F5BDBEFB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B1075-5FBA-66D2-28D2-345A020C1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Bienvenido De Vuelta Al Contexto De Los Límites Del Marco De Educación  Escolar, Bienvenido De Nuevo Al Colegio, Educación, Antecedentes Imagen de  Fondo Para Descarga Gratuita - Pngtreee">
            <a:extLst>
              <a:ext uri="{FF2B5EF4-FFF2-40B4-BE49-F238E27FC236}">
                <a16:creationId xmlns:a16="http://schemas.microsoft.com/office/drawing/2014/main" id="{7C6A4FE6-861C-258D-B643-733013F8B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0"/>
            <a:ext cx="9370601" cy="6696075"/>
          </a:xfrm>
          <a:prstGeom prst="roundRect">
            <a:avLst>
              <a:gd name="adj" fmla="val 859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804F420-DE24-A968-98F9-B3CD0AEB8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717102"/>
              </p:ext>
            </p:extLst>
          </p:nvPr>
        </p:nvGraphicFramePr>
        <p:xfrm>
          <a:off x="2346650" y="1413369"/>
          <a:ext cx="7842380" cy="2953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495">
                  <a:extLst>
                    <a:ext uri="{9D8B030D-6E8A-4147-A177-3AD203B41FA5}">
                      <a16:colId xmlns:a16="http://schemas.microsoft.com/office/drawing/2014/main" val="2635385012"/>
                    </a:ext>
                  </a:extLst>
                </a:gridCol>
                <a:gridCol w="971212">
                  <a:extLst>
                    <a:ext uri="{9D8B030D-6E8A-4147-A177-3AD203B41FA5}">
                      <a16:colId xmlns:a16="http://schemas.microsoft.com/office/drawing/2014/main" val="3547810460"/>
                    </a:ext>
                  </a:extLst>
                </a:gridCol>
                <a:gridCol w="1195524">
                  <a:extLst>
                    <a:ext uri="{9D8B030D-6E8A-4147-A177-3AD203B41FA5}">
                      <a16:colId xmlns:a16="http://schemas.microsoft.com/office/drawing/2014/main" val="3935085769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998483428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3855719811"/>
                    </a:ext>
                  </a:extLst>
                </a:gridCol>
                <a:gridCol w="1270094">
                  <a:extLst>
                    <a:ext uri="{9D8B030D-6E8A-4147-A177-3AD203B41FA5}">
                      <a16:colId xmlns:a16="http://schemas.microsoft.com/office/drawing/2014/main" val="2140879463"/>
                    </a:ext>
                  </a:extLst>
                </a:gridCol>
                <a:gridCol w="1130657">
                  <a:extLst>
                    <a:ext uri="{9D8B030D-6E8A-4147-A177-3AD203B41FA5}">
                      <a16:colId xmlns:a16="http://schemas.microsoft.com/office/drawing/2014/main" val="898175914"/>
                    </a:ext>
                  </a:extLst>
                </a:gridCol>
              </a:tblGrid>
              <a:tr h="330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300" dirty="0">
                          <a:effectLst/>
                        </a:rPr>
                        <a:t>Minutos</a:t>
                      </a:r>
                      <a:endParaRPr lang="es-CL" sz="13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Hora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Lunes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Martes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Miércoles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Jueves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Viernes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3243742"/>
                  </a:ext>
                </a:extLst>
              </a:tr>
              <a:tr h="716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13:30 – 14:30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Formación Ciudadana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Inglés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Educación Física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Inglés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762959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14:30 – 15:30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Música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3356002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30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15:30 – 16:00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6413502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16:00 – 17:00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PNFL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797937"/>
                  </a:ext>
                </a:extLst>
              </a:tr>
              <a:tr h="395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17:00 – 18:00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Grafomotricidad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759190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434D8E-6FCE-62A4-981A-4AD6C8AA9396}"/>
              </a:ext>
            </a:extLst>
          </p:cNvPr>
          <p:cNvSpPr txBox="1"/>
          <p:nvPr/>
        </p:nvSpPr>
        <p:spPr>
          <a:xfrm>
            <a:off x="3928188" y="242596"/>
            <a:ext cx="386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</a:rPr>
              <a:t>Pre Kínder D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FE65157-6877-9F52-86CD-4CC639A73A5E}"/>
              </a:ext>
            </a:extLst>
          </p:cNvPr>
          <p:cNvSpPr txBox="1"/>
          <p:nvPr/>
        </p:nvSpPr>
        <p:spPr>
          <a:xfrm>
            <a:off x="2351315" y="1113978"/>
            <a:ext cx="60975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300" b="1" dirty="0">
                <a:solidFill>
                  <a:schemeClr val="accent1">
                    <a:lumMod val="50000"/>
                  </a:schemeClr>
                </a:solidFill>
              </a:rPr>
              <a:t>Agentes Educativos: Marilyn Molina y Patricia Sandoval</a:t>
            </a: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7F4B6E98-EB43-51B3-7945-E073F938378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4" y="69388"/>
            <a:ext cx="706765" cy="69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1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DB6DD-896D-7B6A-CA99-4F5BDBEFB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B1075-5FBA-66D2-28D2-345A020C1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Bienvenido De Vuelta Al Contexto De Los Límites Del Marco De Educación  Escolar, Bienvenido De Nuevo Al Colegio, Educación, Antecedentes Imagen de  Fondo Para Descarga Gratuita - Pngtreee">
            <a:extLst>
              <a:ext uri="{FF2B5EF4-FFF2-40B4-BE49-F238E27FC236}">
                <a16:creationId xmlns:a16="http://schemas.microsoft.com/office/drawing/2014/main" id="{7C6A4FE6-861C-258D-B643-733013F8B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0"/>
            <a:ext cx="9370601" cy="6696075"/>
          </a:xfrm>
          <a:prstGeom prst="roundRect">
            <a:avLst>
              <a:gd name="adj" fmla="val 859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804F420-DE24-A968-98F9-B3CD0AEB8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106797"/>
              </p:ext>
            </p:extLst>
          </p:nvPr>
        </p:nvGraphicFramePr>
        <p:xfrm>
          <a:off x="2346650" y="1413369"/>
          <a:ext cx="7842380" cy="2953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495">
                  <a:extLst>
                    <a:ext uri="{9D8B030D-6E8A-4147-A177-3AD203B41FA5}">
                      <a16:colId xmlns:a16="http://schemas.microsoft.com/office/drawing/2014/main" val="2635385012"/>
                    </a:ext>
                  </a:extLst>
                </a:gridCol>
                <a:gridCol w="971212">
                  <a:extLst>
                    <a:ext uri="{9D8B030D-6E8A-4147-A177-3AD203B41FA5}">
                      <a16:colId xmlns:a16="http://schemas.microsoft.com/office/drawing/2014/main" val="3547810460"/>
                    </a:ext>
                  </a:extLst>
                </a:gridCol>
                <a:gridCol w="1195524">
                  <a:extLst>
                    <a:ext uri="{9D8B030D-6E8A-4147-A177-3AD203B41FA5}">
                      <a16:colId xmlns:a16="http://schemas.microsoft.com/office/drawing/2014/main" val="3935085769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998483428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3855719811"/>
                    </a:ext>
                  </a:extLst>
                </a:gridCol>
                <a:gridCol w="1270094">
                  <a:extLst>
                    <a:ext uri="{9D8B030D-6E8A-4147-A177-3AD203B41FA5}">
                      <a16:colId xmlns:a16="http://schemas.microsoft.com/office/drawing/2014/main" val="2140879463"/>
                    </a:ext>
                  </a:extLst>
                </a:gridCol>
                <a:gridCol w="1130657">
                  <a:extLst>
                    <a:ext uri="{9D8B030D-6E8A-4147-A177-3AD203B41FA5}">
                      <a16:colId xmlns:a16="http://schemas.microsoft.com/office/drawing/2014/main" val="898175914"/>
                    </a:ext>
                  </a:extLst>
                </a:gridCol>
              </a:tblGrid>
              <a:tr h="330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300" dirty="0">
                          <a:effectLst/>
                        </a:rPr>
                        <a:t>Minutos</a:t>
                      </a:r>
                      <a:endParaRPr lang="es-CL" sz="13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Hora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Lunes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Martes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Miércoles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Jueves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Viernes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3243742"/>
                  </a:ext>
                </a:extLst>
              </a:tr>
              <a:tr h="716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13:30 – 14:30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Formación Ciudadana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Pensamiento Matemático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762959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14:30 – 15:30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Inglés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Física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Inglés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3356002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30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15:30 – 16:30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PNFL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Música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6413502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16:30 – 17:00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797937"/>
                  </a:ext>
                </a:extLst>
              </a:tr>
              <a:tr h="395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17:00 – 18:00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Grafomotricidad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759190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434D8E-6FCE-62A4-981A-4AD6C8AA9396}"/>
              </a:ext>
            </a:extLst>
          </p:cNvPr>
          <p:cNvSpPr txBox="1"/>
          <p:nvPr/>
        </p:nvSpPr>
        <p:spPr>
          <a:xfrm>
            <a:off x="3928188" y="242596"/>
            <a:ext cx="386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</a:rPr>
              <a:t>Pre Kínder E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FE65157-6877-9F52-86CD-4CC639A73A5E}"/>
              </a:ext>
            </a:extLst>
          </p:cNvPr>
          <p:cNvSpPr txBox="1"/>
          <p:nvPr/>
        </p:nvSpPr>
        <p:spPr>
          <a:xfrm>
            <a:off x="2351315" y="1113978"/>
            <a:ext cx="60975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300" b="1" dirty="0">
                <a:solidFill>
                  <a:schemeClr val="accent1">
                    <a:lumMod val="50000"/>
                  </a:schemeClr>
                </a:solidFill>
              </a:rPr>
              <a:t>Agentes Educativos: Antonia Rojas y Daimar García </a:t>
            </a: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7F4B6E98-EB43-51B3-7945-E073F938378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4" y="69388"/>
            <a:ext cx="706765" cy="69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2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DB6DD-896D-7B6A-CA99-4F5BDBEFB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B1075-5FBA-66D2-28D2-345A020C1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Bienvenido De Vuelta Al Contexto De Los Límites Del Marco De Educación  Escolar, Bienvenido De Nuevo Al Colegio, Educación, Antecedentes Imagen de  Fondo Para Descarga Gratuita - Pngtreee">
            <a:extLst>
              <a:ext uri="{FF2B5EF4-FFF2-40B4-BE49-F238E27FC236}">
                <a16:creationId xmlns:a16="http://schemas.microsoft.com/office/drawing/2014/main" id="{7C6A4FE6-861C-258D-B643-733013F8B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0"/>
            <a:ext cx="9370601" cy="6696075"/>
          </a:xfrm>
          <a:prstGeom prst="roundRect">
            <a:avLst>
              <a:gd name="adj" fmla="val 859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804F420-DE24-A968-98F9-B3CD0AEB8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38607"/>
              </p:ext>
            </p:extLst>
          </p:nvPr>
        </p:nvGraphicFramePr>
        <p:xfrm>
          <a:off x="2346650" y="1413369"/>
          <a:ext cx="7842380" cy="3003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495">
                  <a:extLst>
                    <a:ext uri="{9D8B030D-6E8A-4147-A177-3AD203B41FA5}">
                      <a16:colId xmlns:a16="http://schemas.microsoft.com/office/drawing/2014/main" val="2635385012"/>
                    </a:ext>
                  </a:extLst>
                </a:gridCol>
                <a:gridCol w="971212">
                  <a:extLst>
                    <a:ext uri="{9D8B030D-6E8A-4147-A177-3AD203B41FA5}">
                      <a16:colId xmlns:a16="http://schemas.microsoft.com/office/drawing/2014/main" val="3547810460"/>
                    </a:ext>
                  </a:extLst>
                </a:gridCol>
                <a:gridCol w="1195524">
                  <a:extLst>
                    <a:ext uri="{9D8B030D-6E8A-4147-A177-3AD203B41FA5}">
                      <a16:colId xmlns:a16="http://schemas.microsoft.com/office/drawing/2014/main" val="3935085769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998483428"/>
                    </a:ext>
                  </a:extLst>
                </a:gridCol>
                <a:gridCol w="1270699">
                  <a:extLst>
                    <a:ext uri="{9D8B030D-6E8A-4147-A177-3AD203B41FA5}">
                      <a16:colId xmlns:a16="http://schemas.microsoft.com/office/drawing/2014/main" val="3855719811"/>
                    </a:ext>
                  </a:extLst>
                </a:gridCol>
                <a:gridCol w="1270094">
                  <a:extLst>
                    <a:ext uri="{9D8B030D-6E8A-4147-A177-3AD203B41FA5}">
                      <a16:colId xmlns:a16="http://schemas.microsoft.com/office/drawing/2014/main" val="2140879463"/>
                    </a:ext>
                  </a:extLst>
                </a:gridCol>
                <a:gridCol w="1130657">
                  <a:extLst>
                    <a:ext uri="{9D8B030D-6E8A-4147-A177-3AD203B41FA5}">
                      <a16:colId xmlns:a16="http://schemas.microsoft.com/office/drawing/2014/main" val="898175914"/>
                    </a:ext>
                  </a:extLst>
                </a:gridCol>
              </a:tblGrid>
              <a:tr h="330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300" dirty="0">
                          <a:effectLst/>
                        </a:rPr>
                        <a:t>Minutos</a:t>
                      </a:r>
                      <a:endParaRPr lang="es-CL" sz="13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Hora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Lunes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Martes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Miércoles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Jueves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Viernes</a:t>
                      </a:r>
                      <a:endParaRPr lang="es-CL" sz="12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3243742"/>
                  </a:ext>
                </a:extLst>
              </a:tr>
              <a:tr h="716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13:30 – 14:30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Formación Ciudadana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Bienvenida + Música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762959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14:30 – 15:00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3356002"/>
                  </a:ext>
                </a:extLst>
              </a:tr>
              <a:tr h="518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30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15:00 – 16:00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PNFL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6413502"/>
                  </a:ext>
                </a:extLst>
              </a:tr>
              <a:tr h="524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16:00 – 17:00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Inglés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Religión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Física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Inglés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797937"/>
                  </a:ext>
                </a:extLst>
              </a:tr>
              <a:tr h="395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</a:rPr>
                        <a:t>60</a:t>
                      </a:r>
                      <a:endParaRPr lang="es-CL" sz="1100" dirty="0">
                        <a:effectLst/>
                        <a:latin typeface="Papyrus" panose="03070502060502030205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17:00 – 18:00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Grafomotricidad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 + Despedida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Ciencias + Despedida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759190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434D8E-6FCE-62A4-981A-4AD6C8AA9396}"/>
              </a:ext>
            </a:extLst>
          </p:cNvPr>
          <p:cNvSpPr txBox="1"/>
          <p:nvPr/>
        </p:nvSpPr>
        <p:spPr>
          <a:xfrm>
            <a:off x="3928188" y="242596"/>
            <a:ext cx="386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</a:rPr>
              <a:t>Pre Kínder F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FE65157-6877-9F52-86CD-4CC639A73A5E}"/>
              </a:ext>
            </a:extLst>
          </p:cNvPr>
          <p:cNvSpPr txBox="1"/>
          <p:nvPr/>
        </p:nvSpPr>
        <p:spPr>
          <a:xfrm>
            <a:off x="2351315" y="1113978"/>
            <a:ext cx="60975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300" b="1" dirty="0">
                <a:solidFill>
                  <a:schemeClr val="accent1">
                    <a:lumMod val="50000"/>
                  </a:schemeClr>
                </a:solidFill>
              </a:rPr>
              <a:t>Agentes Educativos: Nicole López y Marryfer Merino  </a:t>
            </a: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7F4B6E98-EB43-51B3-7945-E073F938378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4" y="69388"/>
            <a:ext cx="706765" cy="69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65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528</Words>
  <Application>Microsoft Office PowerPoint</Application>
  <PresentationFormat>Panorámica</PresentationFormat>
  <Paragraphs>270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Papyrus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</cp:revision>
  <dcterms:created xsi:type="dcterms:W3CDTF">2023-04-05T13:05:42Z</dcterms:created>
  <dcterms:modified xsi:type="dcterms:W3CDTF">2023-04-05T13:18:26Z</dcterms:modified>
</cp:coreProperties>
</file>